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305" r:id="rId3"/>
    <p:sldId id="312" r:id="rId4"/>
    <p:sldId id="313" r:id="rId5"/>
    <p:sldId id="314" r:id="rId6"/>
    <p:sldId id="315" r:id="rId7"/>
    <p:sldId id="316" r:id="rId8"/>
    <p:sldId id="317" r:id="rId9"/>
    <p:sldId id="306" r:id="rId10"/>
    <p:sldId id="309" r:id="rId11"/>
    <p:sldId id="310" r:id="rId12"/>
    <p:sldId id="311" r:id="rId13"/>
    <p:sldId id="277" r:id="rId14"/>
    <p:sldId id="302" r:id="rId15"/>
    <p:sldId id="318" r:id="rId16"/>
    <p:sldId id="278" r:id="rId17"/>
    <p:sldId id="292" r:id="rId18"/>
    <p:sldId id="279" r:id="rId19"/>
    <p:sldId id="281" r:id="rId20"/>
    <p:sldId id="280" r:id="rId21"/>
    <p:sldId id="324" r:id="rId22"/>
    <p:sldId id="325" r:id="rId23"/>
    <p:sldId id="326" r:id="rId24"/>
    <p:sldId id="327" r:id="rId25"/>
    <p:sldId id="328" r:id="rId26"/>
    <p:sldId id="329" r:id="rId27"/>
    <p:sldId id="330" r:id="rId28"/>
    <p:sldId id="283" r:id="rId29"/>
    <p:sldId id="304" r:id="rId30"/>
    <p:sldId id="300" r:id="rId31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0"/>
    <p:restoredTop sz="72478" autoAdjust="0"/>
  </p:normalViewPr>
  <p:slideViewPr>
    <p:cSldViewPr>
      <p:cViewPr varScale="1">
        <p:scale>
          <a:sx n="69" d="100"/>
          <a:sy n="69" d="100"/>
        </p:scale>
        <p:origin x="-666" y="-102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What Happen If They Terminate Java</a:t>
            </a:r>
          </a:p>
          <a:p>
            <a:r>
              <a:rPr lang="en-US" dirty="0" smtClean="0"/>
              <a:t>https://www.youtube.com/watch?v=OCtmh4_Z0F8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n-US" altLang="ru-RU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1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9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4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4" y="574675"/>
            <a:ext cx="7624761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2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6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6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4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6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4" y="1871664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4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4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4" y="1450976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4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6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6" y="4535489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6" y="579439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6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5999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5999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1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1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55" Type="http://schemas.openxmlformats.org/officeDocument/2006/relationships/image" Target="../media/image78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41" Type="http://schemas.openxmlformats.org/officeDocument/2006/relationships/image" Target="../media/image64.png"/><Relationship Id="rId54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6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5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56" Type="http://schemas.openxmlformats.org/officeDocument/2006/relationships/image" Target="../media/image79.png"/><Relationship Id="rId8" Type="http://schemas.openxmlformats.org/officeDocument/2006/relationships/image" Target="../media/image31.png"/><Relationship Id="rId51" Type="http://schemas.openxmlformats.org/officeDocument/2006/relationships/image" Target="../media/image74.png"/><Relationship Id="rId3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3041233"/>
            <a:ext cx="10367640" cy="421654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28" y="-35645"/>
            <a:ext cx="12097344" cy="662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err="1" smtClean="0"/>
              <a:t>LibreOffice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817903"/>
            <a:ext cx="9120386" cy="3852104"/>
          </a:xfrm>
          <a:prstGeom prst="rect">
            <a:avLst/>
          </a:prstGeom>
        </p:spPr>
      </p:pic>
      <p:pic>
        <p:nvPicPr>
          <p:cNvPr id="5" name="Изображение 4" descr="off-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07" y="1571243"/>
            <a:ext cx="9548685" cy="447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277" y="1583903"/>
            <a:ext cx="7796685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6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5999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55988" y="4372752"/>
            <a:ext cx="2438754" cy="10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19280" y="1258375"/>
            <a:ext cx="3868255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91692" y="3769587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1" b="5423"/>
          <a:stretch/>
        </p:blipFill>
        <p:spPr>
          <a:xfrm>
            <a:off x="6544820" y="1496857"/>
            <a:ext cx="4737913" cy="4074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" y="1295871"/>
            <a:ext cx="11520488" cy="4057049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575999" y="466572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algn="l">
              <a:buFont typeface="StarSymbol"/>
              <a:buNone/>
            </a:pPr>
            <a:r>
              <a:rPr lang="ru-RU" dirty="0" smtClean="0">
                <a:solidFill>
                  <a:sysClr val="windowText" lastClr="000000"/>
                </a:solidFill>
              </a:rPr>
              <a:t>Мировые тренды (</a:t>
            </a:r>
            <a:r>
              <a:rPr lang="en-US" dirty="0" smtClean="0">
                <a:solidFill>
                  <a:sysClr val="windowText" lastClr="000000"/>
                </a:solidFill>
              </a:rPr>
              <a:t>www.google.com/trends)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808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575999" y="466572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algn="l">
              <a:buFont typeface="StarSymbol"/>
              <a:buNone/>
            </a:pPr>
            <a:r>
              <a:rPr lang="ru-RU" dirty="0" smtClean="0">
                <a:solidFill>
                  <a:sysClr val="windowText" lastClr="000000"/>
                </a:solidFill>
              </a:rPr>
              <a:t>Мировые тренды (</a:t>
            </a:r>
            <a:r>
              <a:rPr lang="en-US" dirty="0" smtClean="0">
                <a:solidFill>
                  <a:sysClr val="windowText" lastClr="000000"/>
                </a:solidFill>
              </a:rPr>
              <a:t>www.google.com/trends)</a:t>
            </a:r>
            <a:endParaRPr lang="ru-RU" dirty="0">
              <a:solidFill>
                <a:sysClr val="windowText" lastClr="00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5" t="35790" r="10417" b="27647"/>
          <a:stretch/>
        </p:blipFill>
        <p:spPr bwMode="auto">
          <a:xfrm>
            <a:off x="269500" y="1871935"/>
            <a:ext cx="11001376" cy="3134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95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466572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Востребованность </a:t>
            </a:r>
            <a:r>
              <a:rPr lang="ru-RU" dirty="0"/>
              <a:t>и </a:t>
            </a:r>
            <a:r>
              <a:rPr lang="ru-RU" dirty="0" smtClean="0"/>
              <a:t>перспективы</a:t>
            </a:r>
            <a:r>
              <a:rPr lang="en-US" dirty="0" smtClean="0"/>
              <a:t> (dou.ua)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21" y="1439888"/>
            <a:ext cx="8111396" cy="4906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26" y="1367880"/>
            <a:ext cx="7654765" cy="5040560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75999" y="466572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 algn="l">
              <a:buFont typeface="StarSymbol"/>
              <a:buNone/>
            </a:pPr>
            <a:r>
              <a:rPr lang="ru-RU" dirty="0" smtClean="0">
                <a:solidFill>
                  <a:sysClr val="windowText" lastClr="000000"/>
                </a:solidFill>
              </a:rPr>
              <a:t>Востребованность и перспективы</a:t>
            </a:r>
            <a:r>
              <a:rPr lang="en-US" dirty="0" smtClean="0">
                <a:solidFill>
                  <a:sysClr val="windowText" lastClr="000000"/>
                </a:solidFill>
              </a:rPr>
              <a:t> (dou.ua)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5" y="1821654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1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" y="1772097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2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7" y="1761443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2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7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2714264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8" y="2747858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1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300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2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1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6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9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7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6" y="3943634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2"/>
            <a:ext cx="1128007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9" y="3953614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3"/>
            <a:ext cx="840020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9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6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4009312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8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6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9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7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5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1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4686030"/>
            <a:ext cx="983182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3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3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7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3" y="4487625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6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3" y="5174724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50" y="5174724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7" y="5174724"/>
            <a:ext cx="1053042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4" y="5219520"/>
            <a:ext cx="1020422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20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20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15628" y="287760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3" y="931005"/>
            <a:ext cx="9361040" cy="4930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В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3660" y="1871935"/>
            <a:ext cx="10297144" cy="3758040"/>
          </a:xfrm>
        </p:spPr>
        <p:txBody>
          <a:bodyPr/>
          <a:lstStyle/>
          <a:p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разработка: востребованность и перспективы</a:t>
            </a:r>
          </a:p>
          <a:p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  <a:p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— разработчики</a:t>
            </a:r>
          </a:p>
          <a:p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— разработчиков</a:t>
            </a:r>
          </a:p>
          <a:p>
            <a:r>
              <a:rPr lang="ru-RU" dirty="0" smtClean="0"/>
              <a:t>Как </a:t>
            </a:r>
            <a:r>
              <a:rPr lang="ru-RU" dirty="0"/>
              <a:t>стать </a:t>
            </a:r>
            <a:r>
              <a:rPr lang="ru-RU" dirty="0" err="1"/>
              <a:t>Java</a:t>
            </a:r>
            <a:r>
              <a:rPr lang="ru-RU" dirty="0"/>
              <a:t> — разработчиком  — пошаговая инструкция</a:t>
            </a:r>
          </a:p>
          <a:p>
            <a:r>
              <a:rPr lang="ru-RU" dirty="0" smtClean="0"/>
              <a:t>Советы </a:t>
            </a:r>
            <a:r>
              <a:rPr lang="ru-RU" dirty="0"/>
              <a:t>по выбору учебного заведения</a:t>
            </a:r>
          </a:p>
          <a:p>
            <a:pPr marL="108000" indent="0">
              <a:buNone/>
            </a:pPr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Как стать JAVA разработчиком?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91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7676" y="1583903"/>
            <a:ext cx="10368439" cy="1008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000" dirty="0" smtClean="0"/>
              <a:t>Изучить </a:t>
            </a:r>
            <a:r>
              <a:rPr lang="ru-RU" sz="4000" dirty="0" smtClean="0"/>
              <a:t>основы синтаксиса языка</a:t>
            </a:r>
            <a:endParaRPr lang="ru-RU" sz="40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948" y="2231975"/>
            <a:ext cx="6291692" cy="403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5668" y="1799927"/>
            <a:ext cx="10368439" cy="100802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ru-RU" sz="4000" dirty="0" smtClean="0"/>
              <a:t>Освойте инструменты разработки</a:t>
            </a:r>
            <a:endParaRPr lang="ru-RU" sz="4000" dirty="0" smtClean="0"/>
          </a:p>
          <a:p>
            <a:pPr marL="0" indent="0" algn="ctr">
              <a:buNone/>
            </a:pPr>
            <a:r>
              <a:rPr lang="ru-RU" sz="4000" dirty="0" smtClean="0"/>
              <a:t>и о</a:t>
            </a:r>
            <a:r>
              <a:rPr lang="ru-RU" sz="4000" dirty="0" smtClean="0"/>
              <a:t>тладки </a:t>
            </a:r>
            <a:r>
              <a:rPr lang="ru-RU" sz="4000" dirty="0" smtClean="0"/>
              <a:t>приложения</a:t>
            </a:r>
            <a:endParaRPr lang="ru-RU" sz="4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940" y="2729023"/>
            <a:ext cx="5992391" cy="3751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88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3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3700" y="1439887"/>
            <a:ext cx="10368439" cy="1236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4800" dirty="0" smtClean="0"/>
              <a:t>Выберите направление</a:t>
            </a:r>
            <a:endParaRPr lang="ru-RU" sz="4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325" y="2303983"/>
            <a:ext cx="7992888" cy="400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7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8925" y="1511895"/>
            <a:ext cx="758569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5400" dirty="0" smtClean="0"/>
              <a:t>API и SDK</a:t>
            </a:r>
            <a:endParaRPr lang="ru-RU" sz="5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48" y="2875577"/>
            <a:ext cx="151216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765919"/>
            <a:ext cx="2711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&amp;Kcy;&amp;acy;&amp;rcy;&amp;tcy;&amp;icy;&amp;ncy;&amp;kcy;&amp;icy; &amp;pcy;&amp;ocy; &amp;zcy;&amp;acy;&amp;pcy;&amp;rcy;&amp;ocy;&amp;scy;&amp;ucy; eclipse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" y="4968279"/>
            <a:ext cx="3286619" cy="9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&amp;Kcy;&amp;acy;&amp;rcy;&amp;tcy;&amp;icy;&amp;ncy;&amp;kcy;&amp;icy; &amp;pcy;&amp;ocy; &amp;zcy;&amp;acy;&amp;pcy;&amp;rcy;&amp;ocy;&amp;scy;&amp;ucy; gw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01" y="259201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57" y="4815690"/>
            <a:ext cx="4018558" cy="11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594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5" y="2376065"/>
            <a:ext cx="10368439" cy="2052055"/>
          </a:xfrm>
        </p:spPr>
        <p:txBody>
          <a:bodyPr/>
          <a:lstStyle/>
          <a:p>
            <a:pPr marL="0" indent="0" algn="ctr">
              <a:buNone/>
            </a:pPr>
            <a:r>
              <a:rPr lang="ru-RU" sz="6000" dirty="0" smtClean="0"/>
              <a:t>Повышайте кругозор</a:t>
            </a:r>
          </a:p>
          <a:p>
            <a:pPr marL="0" indent="0" algn="ctr">
              <a:buNone/>
            </a:pPr>
            <a:r>
              <a:rPr lang="ru-RU" sz="2400" dirty="0" smtClean="0"/>
              <a:t>(XML, </a:t>
            </a:r>
            <a:r>
              <a:rPr lang="ru-RU" sz="2400" dirty="0" err="1" smtClean="0"/>
              <a:t>SQL,Unix</a:t>
            </a:r>
            <a:r>
              <a:rPr lang="ru-RU" sz="2400" dirty="0" smtClean="0"/>
              <a:t> </a:t>
            </a:r>
            <a:r>
              <a:rPr lang="ru-RU" sz="2400" dirty="0" err="1" smtClean="0"/>
              <a:t>shell,HTML,JS</a:t>
            </a:r>
            <a:r>
              <a:rPr lang="ru-RU" sz="2400" dirty="0" smtClean="0"/>
              <a:t>)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735373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Шаг 6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791692" y="1367879"/>
            <a:ext cx="10368439" cy="13560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7200" dirty="0" smtClean="0"/>
              <a:t>Практика!!!</a:t>
            </a:r>
            <a:endParaRPr lang="ru-RU" sz="7200" dirty="0"/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193" y="2808039"/>
            <a:ext cx="4468975" cy="326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10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258120"/>
            <a:ext cx="10367640" cy="10818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Советы по </a:t>
            </a:r>
            <a:r>
              <a:rPr lang="ru-RU" dirty="0"/>
              <a:t>выбору учебного заведения</a:t>
            </a:r>
          </a:p>
        </p:txBody>
      </p:sp>
      <p:sp>
        <p:nvSpPr>
          <p:cNvPr id="4" name="Текст 2"/>
          <p:cNvSpPr txBox="1">
            <a:spLocks/>
          </p:cNvSpPr>
          <p:nvPr/>
        </p:nvSpPr>
        <p:spPr>
          <a:xfrm>
            <a:off x="575999" y="1727920"/>
            <a:ext cx="10367640" cy="41763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>
                <a:solidFill>
                  <a:sysClr val="windowText" lastClr="000000"/>
                </a:solidFill>
              </a:rPr>
              <a:t>Актуальные программы </a:t>
            </a:r>
            <a:r>
              <a:rPr lang="ru-RU" dirty="0" smtClean="0">
                <a:solidFill>
                  <a:sysClr val="windowText" lastClr="000000"/>
                </a:solidFill>
              </a:rPr>
              <a:t>обучения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>
                <a:solidFill>
                  <a:sysClr val="windowText" lastClr="000000"/>
                </a:solidFill>
              </a:rPr>
              <a:t>Уровень и качество обучения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Материально-техническая </a:t>
            </a:r>
            <a:r>
              <a:rPr lang="ru-RU" dirty="0">
                <a:solidFill>
                  <a:sysClr val="windowText" lastClr="000000"/>
                </a:solidFill>
              </a:rPr>
              <a:t>база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Учитывать потребности и способности студентов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Отзывы выпускников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Уровень коррупции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>
                <a:solidFill>
                  <a:sysClr val="windowText" lastClr="000000"/>
                </a:solidFill>
              </a:rPr>
              <a:t>Трудоустройство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01" y="-1"/>
            <a:ext cx="9720264" cy="648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582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развития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800" y="3816152"/>
            <a:ext cx="6919911" cy="245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Content Placeholder 2"/>
          <p:cNvSpPr>
            <a:spLocks noGrp="1"/>
          </p:cNvSpPr>
          <p:nvPr>
            <p:ph idx="1"/>
          </p:nvPr>
        </p:nvSpPr>
        <p:spPr>
          <a:xfrm>
            <a:off x="1007718" y="1092591"/>
            <a:ext cx="7848870" cy="4335117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С 1991 </a:t>
            </a:r>
            <a:r>
              <a:rPr lang="ru-RU" altLang="ru-RU" sz="2400" dirty="0" smtClean="0"/>
              <a:t>года команда компании «</a:t>
            </a:r>
            <a:r>
              <a:rPr lang="ru-RU" altLang="ru-RU" sz="2400" dirty="0" err="1" smtClean="0"/>
              <a:t>Sun</a:t>
            </a:r>
            <a:r>
              <a:rPr lang="en-US" altLang="ru-RU" sz="2400" dirty="0" smtClean="0"/>
              <a:t> Microsystems</a:t>
            </a:r>
            <a:r>
              <a:rPr lang="ru-RU" altLang="ru-RU" sz="2400" dirty="0" smtClean="0"/>
              <a:t>»- </a:t>
            </a:r>
            <a:r>
              <a:rPr lang="ru-RU" altLang="ru-RU" sz="2400" dirty="0" smtClean="0"/>
              <a:t>среди них были Патрик </a:t>
            </a:r>
            <a:r>
              <a:rPr lang="ru-RU" altLang="ru-RU" sz="2400" dirty="0" err="1" smtClean="0"/>
              <a:t>Нотон</a:t>
            </a:r>
            <a:r>
              <a:rPr lang="ru-RU" altLang="ru-RU" sz="2400" dirty="0" smtClean="0"/>
              <a:t>, </a:t>
            </a:r>
            <a:r>
              <a:rPr lang="ru-RU" altLang="ru-RU" sz="2400" dirty="0" smtClean="0"/>
              <a:t>Билл Джой, </a:t>
            </a:r>
            <a:r>
              <a:rPr lang="ru-RU" altLang="ru-RU" sz="2400" dirty="0" smtClean="0"/>
              <a:t>Джеймс </a:t>
            </a:r>
            <a:r>
              <a:rPr lang="ru-RU" altLang="ru-RU" sz="2400" dirty="0" err="1" smtClean="0"/>
              <a:t>Гослинг</a:t>
            </a:r>
            <a:r>
              <a:rPr lang="ru-RU" altLang="ru-RU" sz="2400" dirty="0" smtClean="0"/>
              <a:t>, Майкл Шеридан и др.- </a:t>
            </a:r>
            <a:r>
              <a:rPr lang="ru-RU" altLang="ru-RU" sz="2400" dirty="0" smtClean="0"/>
              <a:t>во всю работают над так называемым проектом «</a:t>
            </a:r>
            <a:r>
              <a:rPr lang="ru-RU" altLang="ru-RU" sz="2400" dirty="0" err="1" smtClean="0">
                <a:solidFill>
                  <a:srgbClr val="00B050"/>
                </a:solidFill>
              </a:rPr>
              <a:t>Green</a:t>
            </a:r>
            <a:r>
              <a:rPr lang="ru-RU" altLang="ru-RU" sz="2400" dirty="0" smtClean="0"/>
              <a:t>», цель которого создать аппаратную часть- компьютер и программное обеспечение для этого компьютера для повседневного пользования простыми людьми.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590" y="1076639"/>
            <a:ext cx="2143124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В начале был С++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768032" y="1143031"/>
            <a:ext cx="9696411" cy="4608124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Чтобы не связывать разработку с конкретной платформой, </a:t>
            </a:r>
            <a:r>
              <a:rPr lang="ru-RU" altLang="ru-RU" sz="2400" dirty="0" err="1" smtClean="0"/>
              <a:t>Гослинг</a:t>
            </a:r>
            <a:r>
              <a:rPr lang="ru-RU" altLang="ru-RU" sz="2400" dirty="0" smtClean="0"/>
              <a:t> начал с расширения компилятора С++. Со временем, однако, он понял, что один С++, как его ни расширяй, не сможет удовлетворить все потребности. Поэтому в середине 1991 года был задуман язык </a:t>
            </a:r>
            <a:r>
              <a:rPr lang="ru-RU" altLang="ru-RU" sz="2400" dirty="0" err="1" smtClean="0">
                <a:solidFill>
                  <a:srgbClr val="00B050"/>
                </a:solidFill>
              </a:rPr>
              <a:t>Oak</a:t>
            </a:r>
            <a:r>
              <a:rPr lang="ru-RU" altLang="ru-RU" sz="2400" dirty="0" smtClean="0"/>
              <a:t>. </a:t>
            </a: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err="1" smtClean="0"/>
              <a:t>Oak</a:t>
            </a:r>
            <a:r>
              <a:rPr lang="ru-RU" altLang="ru-RU" sz="2400" dirty="0" smtClean="0"/>
              <a:t> («Дуб») 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разрабатывался для 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программирования бытовых электронных устройств.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Впоследствии он был переименован в </a:t>
            </a:r>
            <a:r>
              <a:rPr lang="ru-RU" altLang="ru-RU" sz="2400" dirty="0" err="1" smtClean="0"/>
              <a:t>Java</a:t>
            </a:r>
            <a:r>
              <a:rPr lang="ru-RU" altLang="ru-RU" sz="2400" dirty="0" smtClean="0"/>
              <a:t> и стал использоваться для написания клиентских приложений и серверного программного обеспечения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636" y="2374757"/>
            <a:ext cx="1394060" cy="10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Title 1"/>
          <p:cNvSpPr>
            <a:spLocks noGrp="1"/>
          </p:cNvSpPr>
          <p:nvPr>
            <p:ph type="title"/>
          </p:nvPr>
        </p:nvSpPr>
        <p:spPr>
          <a:xfrm>
            <a:off x="647676" y="-372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altLang="ru-RU" sz="3200" dirty="0"/>
              <a:t>Н</a:t>
            </a:r>
            <a:r>
              <a:rPr lang="ru-RU" altLang="ru-RU" sz="3200" dirty="0" smtClean="0"/>
              <a:t>азвание языка</a:t>
            </a:r>
          </a:p>
        </p:txBody>
      </p:sp>
      <p:sp>
        <p:nvSpPr>
          <p:cNvPr id="35844" name="Content Placeholder 2"/>
          <p:cNvSpPr>
            <a:spLocks noGrp="1"/>
          </p:cNvSpPr>
          <p:nvPr>
            <p:ph idx="1"/>
          </p:nvPr>
        </p:nvSpPr>
        <p:spPr>
          <a:xfrm>
            <a:off x="431652" y="1295872"/>
            <a:ext cx="10153128" cy="4275061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Язык назван в честь марки кофе </a:t>
            </a:r>
            <a:r>
              <a:rPr lang="ru-RU" altLang="ru-RU" sz="2400" dirty="0" err="1" smtClean="0">
                <a:solidFill>
                  <a:srgbClr val="7030A0"/>
                </a:solidFill>
              </a:rPr>
              <a:t>Java</a:t>
            </a:r>
            <a:r>
              <a:rPr lang="ru-RU" altLang="ru-RU" sz="2400" dirty="0" smtClean="0"/>
              <a:t>, поэтому на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официальной эмблеме Языка изображена чашка с </a:t>
            </a:r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парящим кофе. </a:t>
            </a:r>
          </a:p>
          <a:p>
            <a:pPr marL="0" indent="0">
              <a:buFont typeface="Wingdings" pitchFamily="2" charset="2"/>
              <a:buNone/>
            </a:pPr>
            <a:endParaRPr lang="ru-RU" altLang="ru-RU" sz="2400" dirty="0"/>
          </a:p>
          <a:p>
            <a:pPr marL="0" indent="0">
              <a:buFont typeface="Wingdings" pitchFamily="2" charset="2"/>
              <a:buNone/>
            </a:pPr>
            <a:r>
              <a:rPr lang="ru-RU" altLang="ru-RU" sz="2400" dirty="0" smtClean="0"/>
              <a:t>Существует и другая версия происхождения названия языка, связанная с аллюзией на кофе-машину, как пример бытового устройства, для программирования которого изначально создавался</a:t>
            </a:r>
            <a:r>
              <a:rPr lang="en-US" altLang="ru-RU" sz="2400" dirty="0" smtClean="0"/>
              <a:t> </a:t>
            </a:r>
            <a:r>
              <a:rPr lang="ru-RU" altLang="ru-RU" sz="2400" dirty="0" smtClean="0"/>
              <a:t>язык.</a:t>
            </a: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en-US" altLang="ru-RU" sz="2400" dirty="0" smtClean="0"/>
          </a:p>
          <a:p>
            <a:pPr marL="0" indent="0">
              <a:buNone/>
            </a:pPr>
            <a:r>
              <a:rPr lang="ru-RU" altLang="ru-RU" sz="2400" b="1" dirty="0" smtClean="0"/>
              <a:t>23 мая 1995 г.</a:t>
            </a:r>
            <a:r>
              <a:rPr lang="ru-RU" altLang="ru-RU" sz="2400" dirty="0" smtClean="0"/>
              <a:t> - Компания </a:t>
            </a:r>
            <a:r>
              <a:rPr lang="ru-RU" altLang="ru-RU" sz="2400" dirty="0" err="1" smtClean="0"/>
              <a:t>Sun</a:t>
            </a:r>
            <a:r>
              <a:rPr lang="ru-RU" altLang="ru-RU" sz="2400" dirty="0" smtClean="0"/>
              <a:t> официально представляет </a:t>
            </a:r>
            <a:r>
              <a:rPr lang="ru-RU" altLang="ru-RU" sz="2400" dirty="0" err="1" smtClean="0"/>
              <a:t>Java</a:t>
            </a:r>
            <a:r>
              <a:rPr lang="ru-RU" altLang="ru-RU" sz="2400" dirty="0" smtClean="0"/>
              <a:t> и </a:t>
            </a:r>
            <a:r>
              <a:rPr lang="ru-RU" altLang="ru-RU" sz="2400" dirty="0" err="1" smtClean="0"/>
              <a:t>HotJava</a:t>
            </a:r>
            <a:r>
              <a:rPr lang="ru-RU" altLang="ru-RU" sz="2400" dirty="0" smtClean="0"/>
              <a:t> на выставке SunWorld'95.</a:t>
            </a:r>
          </a:p>
          <a:p>
            <a:pPr marL="0" indent="0">
              <a:buFont typeface="Wingdings" pitchFamily="2" charset="2"/>
              <a:buNone/>
            </a:pPr>
            <a:endParaRPr lang="en-US" altLang="ru-RU" sz="2400" dirty="0" smtClean="0"/>
          </a:p>
          <a:p>
            <a:pPr marL="0" indent="0">
              <a:buFont typeface="Wingdings" pitchFamily="2" charset="2"/>
              <a:buNone/>
            </a:pPr>
            <a:endParaRPr lang="ru-RU" altLang="ru-RU" sz="2800" dirty="0" smtClean="0"/>
          </a:p>
        </p:txBody>
      </p:sp>
      <p:pic>
        <p:nvPicPr>
          <p:cNvPr id="35842" name="Picture 2" descr="http://www.c2b2.co.uk/images/java-logo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380" y="875177"/>
            <a:ext cx="4248472" cy="239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062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sp>
        <p:nvSpPr>
          <p:cNvPr id="36867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altLang="ru-RU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780" y="2159968"/>
            <a:ext cx="9112693" cy="314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7" y="719807"/>
            <a:ext cx="10442442" cy="409725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ru-RU" dirty="0" err="1" smtClean="0"/>
              <a:t>Платформа</a:t>
            </a:r>
            <a:r>
              <a:rPr lang="en-US" altLang="ru-RU" dirty="0" smtClean="0"/>
              <a:t> </a:t>
            </a:r>
            <a:r>
              <a:rPr lang="en-US" altLang="ru-RU" dirty="0" smtClean="0"/>
              <a:t>Java</a:t>
            </a:r>
            <a:endParaRPr lang="en-US" altLang="ru-RU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76" y="1818416"/>
            <a:ext cx="5874324" cy="323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 descr="&amp;Kcy;&amp;acy;&amp;rcy;&amp;tcy;&amp;icy;&amp;ncy;&amp;kcy;&amp;icy; &amp;pcy;&amp;ocy; &amp;zcy;&amp;acy;&amp;pcy;&amp;rcy;&amp;ocy;&amp;scy;&amp;ucy; java cross platf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646" y="1721995"/>
            <a:ext cx="273630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548" y="4445882"/>
            <a:ext cx="1034500" cy="121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9" y="431776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68" y="1079847"/>
            <a:ext cx="6204260" cy="489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Сферы применения</a:t>
            </a:r>
            <a:endParaRPr lang="ru-RU" dirty="0"/>
          </a:p>
        </p:txBody>
      </p:sp>
      <p:pic>
        <p:nvPicPr>
          <p:cNvPr id="5" name="Изображение 4" descr="544a64877aca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20" y="1561171"/>
            <a:ext cx="3240360" cy="2245381"/>
          </a:xfrm>
          <a:prstGeom prst="rect">
            <a:avLst/>
          </a:prstGeom>
        </p:spPr>
      </p:pic>
      <p:pic>
        <p:nvPicPr>
          <p:cNvPr id="6" name="Изображение 5" descr="java_linu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3" y="4032175"/>
            <a:ext cx="2400167" cy="17080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2" y="2259583"/>
            <a:ext cx="1800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5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416</Words>
  <Application>Microsoft Office PowerPoint</Application>
  <PresentationFormat>Произвольный</PresentationFormat>
  <Paragraphs>79</Paragraphs>
  <Slides>30</Slides>
  <Notes>10</Notes>
  <HiddenSlides>2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1" baseType="lpstr">
      <vt:lpstr>Обычный</vt:lpstr>
      <vt:lpstr>Презентация PowerPoint</vt:lpstr>
      <vt:lpstr>В программе</vt:lpstr>
      <vt:lpstr>История развития</vt:lpstr>
      <vt:lpstr>В начале был С++</vt:lpstr>
      <vt:lpstr>Название языка</vt:lpstr>
      <vt:lpstr>История версий</vt:lpstr>
      <vt:lpstr>Платформа Java</vt:lpstr>
      <vt:lpstr>Презентация PowerPoint</vt:lpstr>
      <vt:lpstr>Сферы применения</vt:lpstr>
      <vt:lpstr>Презентация PowerPoint</vt:lpstr>
      <vt:lpstr>LibreOffice</vt:lpstr>
      <vt:lpstr>Презентация PowerPoint</vt:lpstr>
      <vt:lpstr>IDE для Java разработки</vt:lpstr>
      <vt:lpstr>Презентация PowerPoint</vt:lpstr>
      <vt:lpstr>Презентация PowerPoint</vt:lpstr>
      <vt:lpstr>Востребованность и перспективы (dou.ua)</vt:lpstr>
      <vt:lpstr>Презентация PowerPoint</vt:lpstr>
      <vt:lpstr>Компании, которые уже сейчас ищут Java разработчиков</vt:lpstr>
      <vt:lpstr>Сколько зарабатывают Java разработчики</vt:lpstr>
      <vt:lpstr>Почему стоит все бросить и заняться разработкой на языке Java</vt:lpstr>
      <vt:lpstr>Как стать JAVA разработчиком?</vt:lpstr>
      <vt:lpstr>Шаг 1</vt:lpstr>
      <vt:lpstr>Шаг 2</vt:lpstr>
      <vt:lpstr>Шаг 3 </vt:lpstr>
      <vt:lpstr>Шаг 4</vt:lpstr>
      <vt:lpstr>Шаг 5</vt:lpstr>
      <vt:lpstr>Шаг 6</vt:lpstr>
      <vt:lpstr>Советы по выбору учебного заведения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Максим Шаптала</cp:lastModifiedBy>
  <cp:revision>247</cp:revision>
  <dcterms:created xsi:type="dcterms:W3CDTF">2016-06-10T17:36:42Z</dcterms:created>
  <dcterms:modified xsi:type="dcterms:W3CDTF">2017-04-13T11:34:51Z</dcterms:modified>
</cp:coreProperties>
</file>